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66" r:id="rId3"/>
    <p:sldId id="257" r:id="rId4"/>
    <p:sldId id="272" r:id="rId5"/>
    <p:sldId id="273" r:id="rId6"/>
    <p:sldId id="260" r:id="rId7"/>
    <p:sldId id="274" r:id="rId8"/>
    <p:sldId id="267" r:id="rId9"/>
    <p:sldId id="259"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91D07-F4E1-49A5-BFD7-AE97343E5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1CAE796-6814-4C1F-B48B-E9234852B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A716AE32-4FAF-4302-B981-176F4B77ED8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F0BB04F1-8CEB-406C-BE0E-A7347EEEA9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F3FB7C-EC45-4811-A07F-5663E3B1082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9295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AAF87-90D0-47FC-BB4C-885E48A4965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92818F-BC8E-4C6D-AB37-9E77BB6D8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B810ECB-9BE1-4C62-9516-4EB6911E26D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EAE7ADE7-3560-4438-BAD7-8A98D6CEDB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680540-88F9-4F15-B35B-F2FDB06C3F4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0593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6D57E-13B2-4B0F-AD52-1DB4D8ED2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6C1673A-C11B-4219-B420-511C737929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F4DBE8C-3AE8-4531-8381-E53410AE1E3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33F68BFE-608C-49BC-84C6-D057EB3315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EB5068F-0510-441B-83A3-F86DCEFB485B}"/>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32638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B361-2C1F-43C4-A6D1-0043599843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BE1E329-9627-4FF7-B040-FDD6D1D17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A859C7D-7910-44F6-BD77-7D2FE03119F4}"/>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B795102-041D-4F21-9E1F-6DD4F8DAE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D49910A-90C8-4AF6-9C4F-8B1C2681099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33697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B6F15528-21DE-4FAA-801E-634DDDAF4B2B}"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4C10D-6037-4499-BE72-C2FF3DD0F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CD1EB4C-54F5-48A5-953B-9561B5827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DF9D84-7617-4FD0-8496-445A27D924C7}"/>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C41B5F7-FFAF-4881-A55A-8292A5DC8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1F038BB-1723-4BF9-BE7E-BD4EDC1DBEAE}"/>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6422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5D4B8-4591-4076-875C-D99727F8FD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CF3CAC-A010-49CC-91BB-D6F3393BD0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615221B-5C40-4828-A9C3-991D81719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92A4775-9B83-4EA4-8ECB-BBE20892537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B4BCEF89-A06B-45D4-A4FA-5AC978849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C2E8333-8161-4A0C-B1EA-6E42796106A5}"/>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7632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52504-2A58-40CA-BFBB-0D277DD4C8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FA7808F-FBF6-4DB8-B67B-708C8EBDA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50F6F7-9AA0-474D-A621-8DA0F96E1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4001665-6ED3-4D63-93F2-C4C9DBFF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D2CB52-591C-4550-A7E3-9E663FCE5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907B2E-9E69-4065-B827-79280F99798C}"/>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8" name="Footer Placeholder 7">
            <a:extLst>
              <a:ext uri="{FF2B5EF4-FFF2-40B4-BE49-F238E27FC236}">
                <a16:creationId xmlns:a16="http://schemas.microsoft.com/office/drawing/2014/main" xmlns="" id="{7207DB64-69AC-4FA2-9806-A7E8666C59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FB934BF-9D40-45D6-9066-2CC72D87902A}"/>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5898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6E2F5-CDD6-4EBB-83C4-776AE9F0F6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5356F-5A4B-4D2F-95EB-E8FD68E1E440}"/>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4" name="Footer Placeholder 3">
            <a:extLst>
              <a:ext uri="{FF2B5EF4-FFF2-40B4-BE49-F238E27FC236}">
                <a16:creationId xmlns:a16="http://schemas.microsoft.com/office/drawing/2014/main" xmlns="" id="{F198E3CF-3657-44BC-A211-8A305F2C2E6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399E6A2-D44F-4260-9B6A-B3763DDD7BF9}"/>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1604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20527D-4854-4ABE-BC27-6672FBCF932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3" name="Footer Placeholder 2">
            <a:extLst>
              <a:ext uri="{FF2B5EF4-FFF2-40B4-BE49-F238E27FC236}">
                <a16:creationId xmlns:a16="http://schemas.microsoft.com/office/drawing/2014/main" xmlns="" id="{4B7794FF-176E-4FAA-82BC-E1EC4F2A0F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FDDB779-1001-4C6C-9737-071A7B6AFFC4}"/>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42525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B7215-3FEC-4C2A-AC3E-041327E00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8931A72-F338-4EE1-8765-F3A4E91B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3DD7D2A-E1DF-4FB9-B763-EB68DF9E9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D5A39C-9744-4E2D-9BF0-3129046B80B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E9A96A75-E86D-42E2-A8D0-84ED0D304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22ECFFB-9E1C-4B80-AD86-24EB70A250F2}"/>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845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3F010-3B76-41EA-9C82-DB26745F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7CE74C4-A765-4CBD-AF4A-898CA5A60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5BAA355-D49C-4D11-B042-3E9947C87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E0D957-3217-4F52-8BC4-4617862D39C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7C4D947C-FC5B-4BB9-9E57-1A054BF01C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44CEF2B-DC8B-4641-ADC2-C530D5ABE91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173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E0D22-B1CA-441F-BB1D-44E33694A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BE8E57E-596F-4FE5-9726-F7CAA4856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FC6B6E9-275B-4732-8489-D69DB416E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A7E88DB5-CC2C-4747-81EE-C8D2E9C0C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13B53C7-F972-4D8E-9799-85A828DBC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693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7A777AA3-21A2-4327-9824-588DE38F5393}" type="datetimeFigureOut">
              <a:rPr lang="en-IN" smtClean="0"/>
              <a:pPr/>
              <a:t>25-01-2022</a:t>
            </a:fld>
            <a:endParaRPr lang="en-IN"/>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772924-5291-48CC-AB3B-0D6F126AD7D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67400" y="3886200"/>
            <a:ext cx="4724400" cy="2819400"/>
          </a:xfrm>
        </p:spPr>
        <p:txBody>
          <a:bodyPr>
            <a:normAutofit/>
          </a:bodyPr>
          <a:lstStyle/>
          <a:p>
            <a:pPr algn="l"/>
            <a:r>
              <a:rPr lang="en-US" dirty="0">
                <a:solidFill>
                  <a:schemeClr val="tx1"/>
                </a:solidFill>
              </a:rPr>
              <a:t>By</a:t>
            </a:r>
            <a:r>
              <a:rPr lang="en-US" dirty="0"/>
              <a:t> </a:t>
            </a:r>
          </a:p>
          <a:p>
            <a:pPr algn="r"/>
            <a:r>
              <a:rPr lang="en-US" sz="2800" dirty="0">
                <a:solidFill>
                  <a:schemeClr val="tx1"/>
                </a:solidFill>
                <a:latin typeface="Times New Roman" panose="02020603050405020304" pitchFamily="18" charset="0"/>
                <a:cs typeface="Times New Roman" panose="02020603050405020304" pitchFamily="18" charset="0"/>
              </a:rPr>
              <a:t>Dr. Berlina Terrence Mary. D</a:t>
            </a:r>
          </a:p>
          <a:p>
            <a:pPr algn="r"/>
            <a:r>
              <a:rPr lang="en-US" sz="2800" dirty="0">
                <a:solidFill>
                  <a:schemeClr val="tx1"/>
                </a:solidFill>
                <a:latin typeface="Times New Roman" panose="02020603050405020304" pitchFamily="18" charset="0"/>
                <a:cs typeface="Times New Roman" panose="02020603050405020304" pitchFamily="18" charset="0"/>
              </a:rPr>
              <a:t>Assistant professor </a:t>
            </a:r>
          </a:p>
          <a:p>
            <a:pPr algn="r"/>
            <a:r>
              <a:rPr lang="en-US" sz="2800" dirty="0">
                <a:solidFill>
                  <a:schemeClr val="tx1"/>
                </a:solidFill>
                <a:latin typeface="Times New Roman" panose="02020603050405020304" pitchFamily="18" charset="0"/>
                <a:cs typeface="Times New Roman" panose="02020603050405020304" pitchFamily="18" charset="0"/>
              </a:rPr>
              <a:t>	Dept of Anatomy</a:t>
            </a:r>
          </a:p>
          <a:p>
            <a:pPr algn="r"/>
            <a:endParaRPr lang="en-US" dirty="0"/>
          </a:p>
        </p:txBody>
      </p:sp>
      <p:sp>
        <p:nvSpPr>
          <p:cNvPr id="2" name="Title 1"/>
          <p:cNvSpPr>
            <a:spLocks noGrp="1"/>
          </p:cNvSpPr>
          <p:nvPr>
            <p:ph type="ctrTitle"/>
          </p:nvPr>
        </p:nvSpPr>
        <p:spPr>
          <a:xfrm>
            <a:off x="2209800" y="1391920"/>
            <a:ext cx="7772400" cy="1696720"/>
          </a:xfrm>
        </p:spPr>
        <p:txBody>
          <a:bodyPr/>
          <a:lstStyle/>
          <a:p>
            <a:r>
              <a:rPr lang="en-IN" dirty="0">
                <a:latin typeface="Times New Roman" pitchFamily="18" charset="0"/>
                <a:cs typeface="Times New Roman" pitchFamily="18" charset="0"/>
              </a:rPr>
              <a:t>PALATINE TONSIL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A6A3A-4C5E-400B-9DE5-A73F18E5368B}"/>
              </a:ext>
            </a:extLst>
          </p:cNvPr>
          <p:cNvSpPr>
            <a:spLocks noGrp="1"/>
          </p:cNvSpPr>
          <p:nvPr>
            <p:ph idx="1"/>
          </p:nvPr>
        </p:nvSpPr>
        <p:spPr>
          <a:xfrm>
            <a:off x="838200" y="426720"/>
            <a:ext cx="10515600" cy="6167120"/>
          </a:xfrm>
        </p:spPr>
        <p:txBody>
          <a:bodyPr>
            <a:normAutofit/>
          </a:bodyPr>
          <a:lstStyle/>
          <a:p>
            <a:pPr marL="0" indent="0">
              <a:buNone/>
            </a:pPr>
            <a:endParaRPr lang="en-US" b="1" dirty="0">
              <a:latin typeface="Arial Narrow" panose="020B0606020202030204" pitchFamily="34" charset="0"/>
            </a:endParaRP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palatine tonsil (Latin swelling) occupies the tonsillar sinus or fossa 	between the palatoglossal and palatopharyngeal arches. It can be seen 	through the mouth. It is almond shaped.</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It has two surfaces - Medial &amp; Lateral.</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Two borders - Anterior &amp; Posterior.</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Two poles - Upper &amp; Lower.</a:t>
            </a:r>
          </a:p>
          <a:p>
            <a:pPr marL="0" indent="0" algn="just">
              <a:lnSpc>
                <a:spcPct val="150000"/>
              </a:lnSpc>
              <a:buNone/>
            </a:pPr>
            <a:endParaRPr lang="en-US" dirty="0">
              <a:latin typeface="Arial Narrow" panose="020B0606020202030204" pitchFamily="34" charset="0"/>
            </a:endParaRPr>
          </a:p>
          <a:p>
            <a:pPr marL="0" indent="0" algn="just" fontAlgn="auto">
              <a:spcBef>
                <a:spcPts val="0"/>
              </a:spcBef>
              <a:spcAft>
                <a:spcPts val="600"/>
              </a:spcAft>
              <a:buNone/>
              <a:defRPr/>
            </a:pPr>
            <a:endParaRPr lang="en-US" dirty="0">
              <a:latin typeface="Arial Narrow" panose="020B0606020202030204" pitchFamily="34" charset="0"/>
            </a:endParaRPr>
          </a:p>
          <a:p>
            <a:pPr marL="0" indent="0">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2087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082B7B-F974-4D83-A0D9-D50AED1D8C89}"/>
              </a:ext>
            </a:extLst>
          </p:cNvPr>
          <p:cNvSpPr>
            <a:spLocks noGrp="1"/>
          </p:cNvSpPr>
          <p:nvPr>
            <p:ph idx="1"/>
          </p:nvPr>
        </p:nvSpPr>
        <p:spPr>
          <a:xfrm>
            <a:off x="838200" y="426720"/>
            <a:ext cx="10515600" cy="6146800"/>
          </a:xfrm>
        </p:spPr>
        <p:txBody>
          <a:bodyPr>
            <a:normAutofit lnSpcReduction="10000"/>
          </a:bodyPr>
          <a:lstStyle/>
          <a:p>
            <a:pPr lvl="1" algn="just">
              <a:lnSpc>
                <a:spcPct val="150000"/>
              </a:lnSpc>
              <a:buFont typeface="Wingdings" panose="05000000000000000000" pitchFamily="2" charset="2"/>
              <a:buChar char="Ø"/>
            </a:pPr>
            <a:r>
              <a:rPr lang="en-US" dirty="0">
                <a:latin typeface="Arial Narrow" panose="020B0606020202030204" pitchFamily="34" charset="0"/>
              </a:rPr>
              <a:t> </a:t>
            </a:r>
            <a:r>
              <a:rPr lang="en-US" sz="2800" b="1" dirty="0">
                <a:latin typeface="Arial Narrow" panose="020B0606020202030204" pitchFamily="34" charset="0"/>
              </a:rPr>
              <a:t>Medial surface - </a:t>
            </a:r>
            <a:r>
              <a:rPr lang="en-US" sz="2800" dirty="0">
                <a:latin typeface="Arial Narrow" panose="020B0606020202030204" pitchFamily="34" charset="0"/>
              </a:rPr>
              <a:t>covered by stratified squamous epithelium, it has 12 to  	15 crypts. The largest of these is called the </a:t>
            </a:r>
            <a:r>
              <a:rPr lang="en-US" sz="2800" dirty="0" err="1">
                <a:latin typeface="Arial Narrow" panose="020B0606020202030204" pitchFamily="34" charset="0"/>
              </a:rPr>
              <a:t>intratonsillar</a:t>
            </a:r>
            <a:r>
              <a:rPr lang="en-US" sz="2800" dirty="0">
                <a:latin typeface="Arial Narrow" panose="020B0606020202030204" pitchFamily="34" charset="0"/>
              </a:rPr>
              <a:t> cleft.</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Lateral surface – </a:t>
            </a:r>
            <a:r>
              <a:rPr lang="en-US" sz="2800" dirty="0">
                <a:latin typeface="Arial Narrow" panose="020B0606020202030204" pitchFamily="34" charset="0"/>
              </a:rPr>
              <a:t>covered by a sheet of fascia which forms the  	</a:t>
            </a:r>
            <a:r>
              <a:rPr lang="en-US" sz="2800" dirty="0" err="1">
                <a:latin typeface="Arial Narrow" panose="020B0606020202030204" pitchFamily="34" charset="0"/>
              </a:rPr>
              <a:t>hemicapsule</a:t>
            </a:r>
            <a:r>
              <a:rPr lang="en-US" sz="2800" dirty="0">
                <a:latin typeface="Arial Narrow" panose="020B0606020202030204" pitchFamily="34" charset="0"/>
              </a:rPr>
              <a:t> of the tonsil. The capsule is an extension of the  	</a:t>
            </a:r>
            <a:r>
              <a:rPr lang="en-US" sz="2800" dirty="0" err="1">
                <a:latin typeface="Arial Narrow" panose="020B0606020202030204" pitchFamily="34" charset="0"/>
              </a:rPr>
              <a:t>pharyngobasilar</a:t>
            </a:r>
            <a:r>
              <a:rPr lang="en-US" sz="2800" dirty="0">
                <a:latin typeface="Arial Narrow" panose="020B0606020202030204" pitchFamily="34" charset="0"/>
              </a:rPr>
              <a:t> fascia.</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Anterior border – </a:t>
            </a:r>
            <a:r>
              <a:rPr lang="en-US" sz="2800" dirty="0">
                <a:latin typeface="Arial Narrow" panose="020B0606020202030204" pitchFamily="34" charset="0"/>
              </a:rPr>
              <a:t>related to  palatoglossal arch with its muscle.</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Posterior border – </a:t>
            </a:r>
            <a:r>
              <a:rPr lang="en-US" sz="2800" dirty="0">
                <a:latin typeface="Arial Narrow" panose="020B0606020202030204" pitchFamily="34" charset="0"/>
              </a:rPr>
              <a:t>related to palatopharyngeal with its muscle.</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Upper pole – </a:t>
            </a:r>
            <a:r>
              <a:rPr lang="en-US" sz="2800" dirty="0">
                <a:latin typeface="Arial Narrow" panose="020B0606020202030204" pitchFamily="34" charset="0"/>
              </a:rPr>
              <a:t>related to soft palate.</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Lower pole – </a:t>
            </a:r>
            <a:r>
              <a:rPr lang="en-US" sz="2800" dirty="0">
                <a:latin typeface="Arial Narrow" panose="020B0606020202030204" pitchFamily="34" charset="0"/>
              </a:rPr>
              <a:t>related to tongue.</a:t>
            </a:r>
          </a:p>
          <a:p>
            <a:pPr lvl="1">
              <a:lnSpc>
                <a:spcPct val="150000"/>
              </a:lnSpc>
              <a:buFont typeface="Wingdings" panose="05000000000000000000" pitchFamily="2" charset="2"/>
              <a:buChar char="Ø"/>
            </a:pPr>
            <a:endParaRPr lang="en-IN" sz="2800" dirty="0">
              <a:latin typeface="Arial Narrow" panose="020B0606020202030204" pitchFamily="34" charset="0"/>
            </a:endParaRPr>
          </a:p>
        </p:txBody>
      </p:sp>
    </p:spTree>
    <p:extLst>
      <p:ext uri="{BB962C8B-B14F-4D97-AF65-F5344CB8AC3E}">
        <p14:creationId xmlns:p14="http://schemas.microsoft.com/office/powerpoint/2010/main" xmlns="" val="384529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BC50AF-98E6-4517-9F61-82170B7973A5}"/>
              </a:ext>
            </a:extLst>
          </p:cNvPr>
          <p:cNvSpPr>
            <a:spLocks noGrp="1"/>
          </p:cNvSpPr>
          <p:nvPr>
            <p:ph idx="1"/>
          </p:nvPr>
        </p:nvSpPr>
        <p:spPr>
          <a:xfrm>
            <a:off x="838200" y="426720"/>
            <a:ext cx="10515600" cy="5750243"/>
          </a:xfrm>
        </p:spPr>
        <p:txBody>
          <a:bodyPr/>
          <a:lstStyle/>
          <a:p>
            <a:pPr lvl="1" algn="just">
              <a:lnSpc>
                <a:spcPct val="150000"/>
              </a:lnSpc>
              <a:buFont typeface="Wingdings" panose="05000000000000000000" pitchFamily="2" charset="2"/>
              <a:buChar char="Ø"/>
            </a:pPr>
            <a:r>
              <a:rPr lang="en-US" sz="2800" b="1" dirty="0">
                <a:latin typeface="Arial Narrow" panose="020B0606020202030204" pitchFamily="34" charset="0"/>
              </a:rPr>
              <a:t> Plica triangularis </a:t>
            </a:r>
            <a:r>
              <a:rPr lang="en-US" sz="2800" dirty="0">
                <a:latin typeface="Arial Narrow" panose="020B0606020202030204" pitchFamily="34" charset="0"/>
              </a:rPr>
              <a:t>is a triangular vestigial fold of mucous membrane 	covering the anteroinferior part of the tonsil.</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Plica semilunaris </a:t>
            </a:r>
            <a:r>
              <a:rPr lang="en-US" sz="2800" dirty="0">
                <a:latin typeface="Arial Narrow" panose="020B0606020202030204" pitchFamily="34" charset="0"/>
              </a:rPr>
              <a:t>is a semilunar fold that may cross the upper part of the  	tonsillar sinus.</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err="1">
                <a:latin typeface="Arial Narrow" panose="020B0606020202030204" pitchFamily="34" charset="0"/>
              </a:rPr>
              <a:t>Intratonsillar</a:t>
            </a:r>
            <a:r>
              <a:rPr lang="en-US" sz="2800" b="1" dirty="0">
                <a:latin typeface="Arial Narrow" panose="020B0606020202030204" pitchFamily="34" charset="0"/>
              </a:rPr>
              <a:t> cleft </a:t>
            </a:r>
            <a:r>
              <a:rPr lang="en-US" sz="2800" dirty="0">
                <a:latin typeface="Arial Narrow" panose="020B0606020202030204" pitchFamily="34" charset="0"/>
              </a:rPr>
              <a:t>is the largest crypt of the tonsil. The mouth of the cleft  	is semilunar in shape and parallel to dorsum of tongue. It represents the  	internal opening of the second pharyngeal pouch. A </a:t>
            </a:r>
            <a:r>
              <a:rPr lang="en-US" sz="2800" b="1" dirty="0">
                <a:latin typeface="Arial Narrow" panose="020B0606020202030204" pitchFamily="34" charset="0"/>
              </a:rPr>
              <a:t>peritonsillar  	abscess or quinsy</a:t>
            </a:r>
            <a:r>
              <a:rPr lang="en-US" sz="2800" dirty="0">
                <a:latin typeface="Arial Narrow" panose="020B0606020202030204" pitchFamily="34" charset="0"/>
              </a:rPr>
              <a:t> often begins in this cleft.</a:t>
            </a:r>
          </a:p>
          <a:p>
            <a:pPr lvl="1">
              <a:lnSpc>
                <a:spcPct val="150000"/>
              </a:lnSpc>
              <a:buFont typeface="Wingdings" panose="05000000000000000000" pitchFamily="2" charset="2"/>
              <a:buChar char="Ø"/>
            </a:pPr>
            <a:endParaRPr lang="en-US" sz="2800" dirty="0">
              <a:latin typeface="Arial Narrow" panose="020B0606020202030204" pitchFamily="34" charset="0"/>
            </a:endParaRPr>
          </a:p>
          <a:p>
            <a:pPr lvl="1">
              <a:lnSpc>
                <a:spcPct val="150000"/>
              </a:lnSpc>
              <a:buFont typeface="Wingdings" panose="05000000000000000000" pitchFamily="2" charset="2"/>
              <a:buChar char="Ø"/>
            </a:pPr>
            <a:endParaRPr lang="en-IN" sz="2800" dirty="0">
              <a:latin typeface="Arial Narrow" panose="020B0606020202030204" pitchFamily="34" charset="0"/>
            </a:endParaRPr>
          </a:p>
        </p:txBody>
      </p:sp>
    </p:spTree>
    <p:extLst>
      <p:ext uri="{BB962C8B-B14F-4D97-AF65-F5344CB8AC3E}">
        <p14:creationId xmlns:p14="http://schemas.microsoft.com/office/powerpoint/2010/main" xmlns="" val="264900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A9BED-8E7F-4BB1-BB07-9ED1ECDB6E10}"/>
              </a:ext>
            </a:extLst>
          </p:cNvPr>
          <p:cNvSpPr>
            <a:spLocks noGrp="1"/>
          </p:cNvSpPr>
          <p:nvPr>
            <p:ph type="title"/>
          </p:nvPr>
        </p:nvSpPr>
        <p:spPr>
          <a:xfrm>
            <a:off x="838200" y="365125"/>
            <a:ext cx="10515600" cy="1087755"/>
          </a:xfrm>
        </p:spPr>
        <p:txBody>
          <a:bodyPr>
            <a:normAutofit fontScale="90000"/>
          </a:bodyPr>
          <a:lstStyle/>
          <a:p>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a:solidFill>
                  <a:srgbClr val="C00000"/>
                </a:solidFill>
                <a:latin typeface="Arial Narrow" panose="020B0606020202030204" pitchFamily="34" charset="0"/>
              </a:rPr>
              <a:t/>
            </a:r>
            <a:br>
              <a:rPr lang="en-US" sz="3200" b="1" dirty="0">
                <a:solidFill>
                  <a:srgbClr val="C00000"/>
                </a:solidFill>
                <a:latin typeface="Arial Narrow" panose="020B0606020202030204" pitchFamily="34" charset="0"/>
              </a:rPr>
            </a:br>
            <a:endParaRPr lang="en-IN"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49F8AECD-5AA7-42FD-9C1B-2BCE103374C7}"/>
              </a:ext>
            </a:extLst>
          </p:cNvPr>
          <p:cNvSpPr>
            <a:spLocks noGrp="1"/>
          </p:cNvSpPr>
          <p:nvPr>
            <p:ph idx="1"/>
          </p:nvPr>
        </p:nvSpPr>
        <p:spPr>
          <a:xfrm>
            <a:off x="838200" y="447040"/>
            <a:ext cx="10515600" cy="6177280"/>
          </a:xfrm>
        </p:spPr>
        <p:txBody>
          <a:bodyPr>
            <a:normAutofit/>
          </a:bodyPr>
          <a:lstStyle/>
          <a:p>
            <a:pPr marL="0" indent="0" algn="just" eaLnBrk="1" fontAlgn="auto" hangingPunct="1">
              <a:spcBef>
                <a:spcPts val="0"/>
              </a:spcBef>
              <a:spcAft>
                <a:spcPts val="300"/>
              </a:spcAft>
              <a:buNone/>
              <a:defRPr/>
            </a:pPr>
            <a:endParaRPr lang="en-US" b="1" dirty="0">
              <a:latin typeface="Arial Narrow" panose="020B0606020202030204" pitchFamily="34" charset="0"/>
            </a:endParaRPr>
          </a:p>
          <a:p>
            <a:pPr marL="0" indent="0" algn="just" eaLnBrk="1" fontAlgn="auto" hangingPunct="1">
              <a:lnSpc>
                <a:spcPct val="150000"/>
              </a:lnSpc>
              <a:spcBef>
                <a:spcPts val="0"/>
              </a:spcBef>
              <a:spcAft>
                <a:spcPts val="300"/>
              </a:spcAft>
              <a:buNone/>
              <a:defRPr/>
            </a:pPr>
            <a:r>
              <a:rPr lang="en-US" sz="2800" b="1" dirty="0">
                <a:latin typeface="Arial Narrow" panose="020B0606020202030204" pitchFamily="34" charset="0"/>
              </a:rPr>
              <a:t>The bed of the tonsil </a:t>
            </a:r>
            <a:r>
              <a:rPr lang="en-US" sz="2800" dirty="0">
                <a:latin typeface="Arial Narrow" panose="020B0606020202030204" pitchFamily="34" charset="0"/>
              </a:rPr>
              <a:t>is formed from within outwards by:</a:t>
            </a:r>
          </a:p>
          <a:p>
            <a:pPr marL="0" indent="0" algn="just" eaLnBrk="1" fontAlgn="auto" hangingPunct="1">
              <a:lnSpc>
                <a:spcPct val="150000"/>
              </a:lnSpc>
              <a:spcBef>
                <a:spcPts val="0"/>
              </a:spcBef>
              <a:spcAft>
                <a:spcPts val="300"/>
              </a:spcAft>
              <a:buNone/>
              <a:defRPr/>
            </a:pPr>
            <a:endParaRPr lang="en-US" sz="2800" dirty="0">
              <a:latin typeface="Arial Narrow" panose="020B0606020202030204" pitchFamily="34" charset="0"/>
            </a:endParaRP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a.	The </a:t>
            </a:r>
            <a:r>
              <a:rPr lang="en-US" sz="2800" dirty="0" err="1">
                <a:latin typeface="Arial Narrow" panose="020B0606020202030204" pitchFamily="34" charset="0"/>
              </a:rPr>
              <a:t>pharyngobasilar</a:t>
            </a:r>
            <a:r>
              <a:rPr lang="en-US" sz="2800" dirty="0">
                <a:latin typeface="Arial Narrow" panose="020B0606020202030204" pitchFamily="34" charset="0"/>
              </a:rPr>
              <a:t> fascia.</a:t>
            </a: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b.	The superior constrictor and </a:t>
            </a:r>
            <a:r>
              <a:rPr lang="en-US" sz="2800" dirty="0" err="1">
                <a:latin typeface="Arial Narrow" panose="020B0606020202030204" pitchFamily="34" charset="0"/>
              </a:rPr>
              <a:t>palatopharyngeus</a:t>
            </a:r>
            <a:r>
              <a:rPr lang="en-US" sz="2800" dirty="0">
                <a:latin typeface="Arial Narrow" panose="020B0606020202030204" pitchFamily="34" charset="0"/>
              </a:rPr>
              <a:t> 	  				muscles.</a:t>
            </a: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c.	The buccopharyngeal fascia.</a:t>
            </a: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d.	In the lower part, the styloglossus.</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e.	The glossopharyngeal nerve.</a:t>
            </a:r>
          </a:p>
          <a:p>
            <a:pPr marL="0" indent="0" algn="just" fontAlgn="auto">
              <a:lnSpc>
                <a:spcPct val="150000"/>
              </a:lnSpc>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105926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973BA1-234D-465B-BD1C-9BC9BADDB58B}"/>
              </a:ext>
            </a:extLst>
          </p:cNvPr>
          <p:cNvSpPr>
            <a:spLocks noGrp="1"/>
          </p:cNvSpPr>
          <p:nvPr>
            <p:ph idx="1"/>
          </p:nvPr>
        </p:nvSpPr>
        <p:spPr>
          <a:xfrm>
            <a:off x="838200" y="457200"/>
            <a:ext cx="10515600" cy="5719763"/>
          </a:xfrm>
        </p:spPr>
        <p:txBody>
          <a:bodyPr/>
          <a:lstStyle/>
          <a:p>
            <a:pPr marL="0" indent="0" algn="just" eaLnBrk="1" fontAlgn="auto" hangingPunct="1">
              <a:lnSpc>
                <a:spcPct val="150000"/>
              </a:lnSpc>
              <a:spcBef>
                <a:spcPts val="0"/>
              </a:spcBef>
              <a:spcAft>
                <a:spcPts val="0"/>
              </a:spcAft>
              <a:buNone/>
              <a:defRPr/>
            </a:pPr>
            <a:r>
              <a:rPr lang="en-US" sz="2800" b="1" i="1" dirty="0">
                <a:latin typeface="Arial Narrow" panose="020B0606020202030204" pitchFamily="34" charset="0"/>
              </a:rPr>
              <a:t>Arterial Supply of Tonsil :</a:t>
            </a: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1.	Main source: Tonsillar branch of facial artery.</a:t>
            </a:r>
          </a:p>
          <a:p>
            <a:pPr marL="0"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2.	Additional sources:</a:t>
            </a:r>
          </a:p>
          <a:p>
            <a:pPr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a.  Ascending palatine branch of facial artery.</a:t>
            </a:r>
          </a:p>
          <a:p>
            <a:pPr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b.  Dorsal lingual branches of the lingual artery.</a:t>
            </a:r>
          </a:p>
          <a:p>
            <a:pPr indent="0" algn="just" eaLnBrk="1" fontAlgn="auto" hangingPunct="1">
              <a:lnSpc>
                <a:spcPct val="150000"/>
              </a:lnSpc>
              <a:spcBef>
                <a:spcPts val="0"/>
              </a:spcBef>
              <a:spcAft>
                <a:spcPts val="300"/>
              </a:spcAft>
              <a:buNone/>
              <a:defRPr/>
            </a:pPr>
            <a:r>
              <a:rPr lang="en-US" sz="2800" dirty="0">
                <a:latin typeface="Arial Narrow" panose="020B0606020202030204" pitchFamily="34" charset="0"/>
              </a:rPr>
              <a:t>		c.  Ascending pharyngeal branch of the external carotid 	 		    	    artery.</a:t>
            </a:r>
          </a:p>
          <a:p>
            <a:pPr indent="0" algn="just" eaLnBrk="1" fontAlgn="auto" hangingPunct="1">
              <a:lnSpc>
                <a:spcPct val="150000"/>
              </a:lnSpc>
              <a:spcBef>
                <a:spcPts val="0"/>
              </a:spcBef>
              <a:spcAft>
                <a:spcPts val="600"/>
              </a:spcAft>
              <a:buNone/>
              <a:defRPr/>
            </a:pPr>
            <a:r>
              <a:rPr lang="en-US" sz="3200" dirty="0">
                <a:latin typeface="Arial Narrow" panose="020B0606020202030204" pitchFamily="34" charset="0"/>
              </a:rPr>
              <a:t>		</a:t>
            </a:r>
            <a:r>
              <a:rPr lang="en-US" dirty="0">
                <a:latin typeface="Arial Narrow" panose="020B0606020202030204" pitchFamily="34" charset="0"/>
              </a:rPr>
              <a:t>d.  </a:t>
            </a:r>
            <a:r>
              <a:rPr lang="en-US" sz="2800" dirty="0">
                <a:latin typeface="Arial Narrow" panose="020B0606020202030204" pitchFamily="34" charset="0"/>
              </a:rPr>
              <a:t>The greater palatine branch of the maxillary artery.</a:t>
            </a:r>
          </a:p>
          <a:p>
            <a:pPr marL="0" indent="0">
              <a:buNone/>
            </a:pPr>
            <a:endParaRPr lang="en-IN" dirty="0"/>
          </a:p>
        </p:txBody>
      </p:sp>
    </p:spTree>
    <p:extLst>
      <p:ext uri="{BB962C8B-B14F-4D97-AF65-F5344CB8AC3E}">
        <p14:creationId xmlns:p14="http://schemas.microsoft.com/office/powerpoint/2010/main" xmlns="" val="152245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43991-A2F1-469E-8D1A-923A4C92259F}"/>
              </a:ext>
            </a:extLst>
          </p:cNvPr>
          <p:cNvSpPr>
            <a:spLocks noGrp="1"/>
          </p:cNvSpPr>
          <p:nvPr>
            <p:ph idx="1"/>
          </p:nvPr>
        </p:nvSpPr>
        <p:spPr>
          <a:xfrm>
            <a:off x="838200" y="243840"/>
            <a:ext cx="10515600" cy="6400800"/>
          </a:xfrm>
        </p:spPr>
        <p:txBody>
          <a:bodyPr>
            <a:normAutofit lnSpcReduction="10000"/>
          </a:bodyPr>
          <a:lstStyle/>
          <a:p>
            <a:pPr marL="0" indent="0" algn="just" eaLnBrk="1" fontAlgn="auto" hangingPunct="1">
              <a:spcBef>
                <a:spcPts val="0"/>
              </a:spcBef>
              <a:spcAft>
                <a:spcPts val="600"/>
              </a:spcAft>
              <a:buNone/>
              <a:defRPr/>
            </a:pPr>
            <a:endParaRPr lang="en-US" sz="2800" b="1" i="1" dirty="0">
              <a:latin typeface="Arial Narrow" panose="020B0606020202030204" pitchFamily="34" charset="0"/>
            </a:endParaRPr>
          </a:p>
          <a:p>
            <a:pPr marL="0" indent="0" algn="just" eaLnBrk="1" fontAlgn="auto" hangingPunct="1">
              <a:spcBef>
                <a:spcPts val="0"/>
              </a:spcBef>
              <a:spcAft>
                <a:spcPts val="600"/>
              </a:spcAft>
              <a:buNone/>
              <a:defRPr/>
            </a:pPr>
            <a:r>
              <a:rPr lang="en-US" sz="2800" b="1" i="1" dirty="0">
                <a:latin typeface="Arial Narrow" panose="020B0606020202030204" pitchFamily="34" charset="0"/>
              </a:rPr>
              <a:t>Venous Drainage :</a:t>
            </a:r>
          </a:p>
          <a:p>
            <a:pPr marL="0" indent="0" algn="just" eaLnBrk="1" fontAlgn="auto" hangingPunct="1">
              <a:lnSpc>
                <a:spcPct val="150000"/>
              </a:lnSpc>
              <a:spcBef>
                <a:spcPts val="0"/>
              </a:spcBef>
              <a:spcAft>
                <a:spcPts val="600"/>
              </a:spcAft>
              <a:buNone/>
              <a:defRPr/>
            </a:pPr>
            <a:r>
              <a:rPr lang="en-US" b="1" i="1" dirty="0">
                <a:latin typeface="Arial Narrow" panose="020B0606020202030204" pitchFamily="34" charset="0"/>
              </a:rPr>
              <a:t>	</a:t>
            </a:r>
            <a:r>
              <a:rPr lang="en-US" dirty="0">
                <a:latin typeface="Arial Narrow" panose="020B0606020202030204" pitchFamily="34" charset="0"/>
              </a:rPr>
              <a:t>one or more veins leave the lower part of deep surface of the tonsil, 	pierce the superior constrictor &amp; join the palatine, pharyngeal or fascial 	veins. </a:t>
            </a:r>
            <a:endParaRPr lang="en-US" sz="2800" dirty="0">
              <a:latin typeface="Arial Narrow" panose="020B0606020202030204" pitchFamily="34" charset="0"/>
            </a:endParaRPr>
          </a:p>
          <a:p>
            <a:pPr marL="0" indent="0" algn="just" eaLnBrk="1" fontAlgn="auto" hangingPunct="1">
              <a:spcBef>
                <a:spcPts val="0"/>
              </a:spcBef>
              <a:spcAft>
                <a:spcPts val="600"/>
              </a:spcAft>
              <a:buNone/>
              <a:defRPr/>
            </a:pPr>
            <a:r>
              <a:rPr lang="en-US" sz="2800" b="1" i="1" dirty="0">
                <a:latin typeface="Arial Narrow" panose="020B0606020202030204" pitchFamily="34" charset="0"/>
              </a:rPr>
              <a:t>Lymphatic Drainage :</a:t>
            </a:r>
          </a:p>
          <a:p>
            <a:pPr marL="0" indent="0" algn="just" eaLnBrk="1" fontAlgn="auto" hangingPunct="1">
              <a:spcBef>
                <a:spcPts val="0"/>
              </a:spcBef>
              <a:spcAft>
                <a:spcPts val="600"/>
              </a:spcAft>
              <a:buNone/>
              <a:defRPr/>
            </a:pPr>
            <a:r>
              <a:rPr lang="en-US" sz="2800" dirty="0">
                <a:latin typeface="Arial Narrow" panose="020B0606020202030204" pitchFamily="34" charset="0"/>
              </a:rPr>
              <a:t>	Lymphatics pass to jugulodigastric node</a:t>
            </a:r>
            <a:r>
              <a:rPr lang="en-US" sz="2800" i="1" dirty="0">
                <a:latin typeface="Arial Narrow" panose="020B0606020202030204" pitchFamily="34" charset="0"/>
              </a:rPr>
              <a:t>. </a:t>
            </a:r>
          </a:p>
          <a:p>
            <a:pPr marL="0" indent="0" algn="just" eaLnBrk="1" fontAlgn="auto" hangingPunct="1">
              <a:lnSpc>
                <a:spcPct val="150000"/>
              </a:lnSpc>
              <a:spcBef>
                <a:spcPts val="0"/>
              </a:spcBef>
              <a:spcAft>
                <a:spcPts val="600"/>
              </a:spcAft>
              <a:buNone/>
              <a:defRPr/>
            </a:pPr>
            <a:r>
              <a:rPr lang="en-US" sz="2800" b="1" i="1" dirty="0">
                <a:latin typeface="Arial Narrow" panose="020B0606020202030204" pitchFamily="34" charset="0"/>
              </a:rPr>
              <a:t>Nerve Supply :</a:t>
            </a:r>
          </a:p>
          <a:p>
            <a:pPr marL="0" indent="0" algn="just" eaLnBrk="1" fontAlgn="auto" hangingPunct="1">
              <a:spcBef>
                <a:spcPts val="0"/>
              </a:spcBef>
              <a:spcAft>
                <a:spcPts val="600"/>
              </a:spcAft>
              <a:buNone/>
              <a:defRPr/>
            </a:pPr>
            <a:r>
              <a:rPr lang="en-US" sz="2800" dirty="0">
                <a:latin typeface="Arial Narrow" panose="020B0606020202030204" pitchFamily="34" charset="0"/>
              </a:rPr>
              <a:t>	Glossopharyngeal and lesser palatine nerves.</a:t>
            </a:r>
            <a:endParaRPr lang="en-US" sz="2800" b="1" dirty="0">
              <a:latin typeface="Arial Narrow" panose="020B0606020202030204" pitchFamily="34" charset="0"/>
            </a:endParaRPr>
          </a:p>
          <a:p>
            <a:pPr marL="0" indent="0" eaLnBrk="1" fontAlgn="auto" hangingPunct="1">
              <a:lnSpc>
                <a:spcPct val="200000"/>
              </a:lnSpc>
              <a:spcBef>
                <a:spcPts val="0"/>
              </a:spcBef>
              <a:spcAft>
                <a:spcPts val="600"/>
              </a:spcAft>
              <a:buNone/>
              <a:defRPr/>
            </a:pPr>
            <a:r>
              <a:rPr lang="en-US" sz="2800" b="1" i="1" dirty="0">
                <a:latin typeface="Arial Narrow" panose="020B0606020202030204" pitchFamily="34" charset="0"/>
              </a:rPr>
              <a:t>Development :</a:t>
            </a:r>
          </a:p>
          <a:p>
            <a:pPr marL="0" indent="0" eaLnBrk="1" fontAlgn="auto" hangingPunct="1">
              <a:spcBef>
                <a:spcPts val="0"/>
              </a:spcBef>
              <a:spcAft>
                <a:spcPts val="600"/>
              </a:spcAft>
              <a:buNone/>
              <a:defRPr/>
            </a:pPr>
            <a:r>
              <a:rPr lang="en-US" sz="2800" dirty="0">
                <a:latin typeface="Arial Narrow" panose="020B0606020202030204" pitchFamily="34" charset="0"/>
              </a:rPr>
              <a:t>	The tonsil develops from endoderm of ventral part of second pharyngeal pouch.</a:t>
            </a:r>
          </a:p>
          <a:p>
            <a:pPr marL="0" indent="0" algn="just">
              <a:lnSpc>
                <a:spcPct val="200000"/>
              </a:lnSpc>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78798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6FA1CB-C676-44B7-B7DE-78880D5306BC}"/>
              </a:ext>
            </a:extLst>
          </p:cNvPr>
          <p:cNvSpPr>
            <a:spLocks noGrp="1"/>
          </p:cNvSpPr>
          <p:nvPr>
            <p:ph idx="1"/>
          </p:nvPr>
        </p:nvSpPr>
        <p:spPr>
          <a:xfrm>
            <a:off x="838200" y="538480"/>
            <a:ext cx="10515600" cy="6187440"/>
          </a:xfrm>
        </p:spPr>
        <p:txBody>
          <a:bodyPr>
            <a:normAutofit fontScale="77500" lnSpcReduction="20000"/>
          </a:bodyPr>
          <a:lstStyle/>
          <a:p>
            <a:pPr marL="0" indent="0" algn="just" eaLnBrk="1" fontAlgn="auto" hangingPunct="1">
              <a:lnSpc>
                <a:spcPct val="150000"/>
              </a:lnSpc>
              <a:spcBef>
                <a:spcPts val="0"/>
              </a:spcBef>
              <a:spcAft>
                <a:spcPts val="600"/>
              </a:spcAft>
              <a:buNone/>
              <a:defRPr/>
            </a:pPr>
            <a:r>
              <a:rPr lang="en-US" b="1" dirty="0">
                <a:latin typeface="Arial Narrow" panose="020B0606020202030204" pitchFamily="34" charset="0"/>
              </a:rPr>
              <a:t>CLINICAL ANATOMY:</a:t>
            </a:r>
          </a:p>
          <a:p>
            <a:pPr lvl="1" algn="just">
              <a:lnSpc>
                <a:spcPct val="150000"/>
              </a:lnSpc>
              <a:spcBef>
                <a:spcPts val="0"/>
              </a:spcBef>
              <a:spcAft>
                <a:spcPts val="600"/>
              </a:spcAft>
              <a:buFont typeface="Wingdings" panose="05000000000000000000" pitchFamily="2" charset="2"/>
              <a:buChar char="Ø"/>
              <a:defRPr/>
            </a:pPr>
            <a:r>
              <a:rPr lang="en-US" sz="3300" dirty="0">
                <a:latin typeface="Arial Narrow" panose="020B0606020202030204" pitchFamily="34" charset="0"/>
              </a:rPr>
              <a:t> </a:t>
            </a:r>
            <a:r>
              <a:rPr lang="en-US" sz="3600" dirty="0">
                <a:latin typeface="Arial Narrow" panose="020B0606020202030204" pitchFamily="34" charset="0"/>
              </a:rPr>
              <a:t>The tonsils are large in children. They retrogress after puberty.</a:t>
            </a:r>
          </a:p>
          <a:p>
            <a:pPr lvl="1" algn="just">
              <a:lnSpc>
                <a:spcPct val="150000"/>
              </a:lnSpc>
              <a:spcBef>
                <a:spcPts val="0"/>
              </a:spcBef>
              <a:spcAft>
                <a:spcPts val="600"/>
              </a:spcAft>
              <a:buFont typeface="Wingdings" panose="05000000000000000000" pitchFamily="2" charset="2"/>
              <a:buChar char="Ø"/>
              <a:defRPr/>
            </a:pPr>
            <a:r>
              <a:rPr lang="en-US" sz="3600" dirty="0">
                <a:latin typeface="Arial Narrow" panose="020B0606020202030204" pitchFamily="34" charset="0"/>
              </a:rPr>
              <a:t> The tonsils are frequently sites of infection in children. </a:t>
            </a:r>
          </a:p>
          <a:p>
            <a:pPr lvl="1" algn="just">
              <a:lnSpc>
                <a:spcPct val="150000"/>
              </a:lnSpc>
              <a:spcBef>
                <a:spcPts val="0"/>
              </a:spcBef>
              <a:spcAft>
                <a:spcPts val="600"/>
              </a:spcAft>
              <a:buFont typeface="Wingdings" panose="05000000000000000000" pitchFamily="2" charset="2"/>
              <a:buChar char="Ø"/>
              <a:defRPr/>
            </a:pPr>
            <a:r>
              <a:rPr lang="en-US" sz="3600" dirty="0">
                <a:latin typeface="Arial Narrow" panose="020B0606020202030204" pitchFamily="34" charset="0"/>
              </a:rPr>
              <a:t>  Enlarged and infected tonsils often require surgical removal. The  	operation is called tonsillectomy. A knowledge of the relationship of the 	tonsil is of importance to the surgeon.</a:t>
            </a:r>
          </a:p>
          <a:p>
            <a:pPr lvl="1" algn="just">
              <a:lnSpc>
                <a:spcPct val="150000"/>
              </a:lnSpc>
              <a:spcBef>
                <a:spcPts val="0"/>
              </a:spcBef>
              <a:spcAft>
                <a:spcPts val="600"/>
              </a:spcAft>
              <a:buFont typeface="Wingdings" panose="05000000000000000000" pitchFamily="2" charset="2"/>
              <a:buChar char="Ø"/>
              <a:defRPr/>
            </a:pPr>
            <a:r>
              <a:rPr lang="en-US" sz="3600" dirty="0">
                <a:latin typeface="Arial Narrow" panose="020B0606020202030204" pitchFamily="34" charset="0"/>
              </a:rPr>
              <a:t> Tonsillitis may cause referred pain in the ear as glossopharyngeal nerve 	supplies both these areas.</a:t>
            </a:r>
          </a:p>
          <a:p>
            <a:pPr lvl="1" algn="just">
              <a:lnSpc>
                <a:spcPct val="150000"/>
              </a:lnSpc>
              <a:spcBef>
                <a:spcPts val="0"/>
              </a:spcBef>
              <a:spcAft>
                <a:spcPts val="600"/>
              </a:spcAft>
              <a:buFont typeface="Wingdings" panose="05000000000000000000" pitchFamily="2" charset="2"/>
              <a:buChar char="Ø"/>
              <a:defRPr/>
            </a:pPr>
            <a:r>
              <a:rPr lang="en-US" sz="3600">
                <a:latin typeface="Arial Narrow" panose="020B0606020202030204" pitchFamily="34" charset="0"/>
              </a:rPr>
              <a:t>  Suppuration </a:t>
            </a:r>
            <a:r>
              <a:rPr lang="en-US" sz="3600" dirty="0">
                <a:latin typeface="Arial Narrow" panose="020B0606020202030204" pitchFamily="34" charset="0"/>
              </a:rPr>
              <a:t>in the peritonsillar area is called Quinsy.</a:t>
            </a:r>
          </a:p>
          <a:p>
            <a:pPr marL="0" indent="0" algn="just" fontAlgn="auto">
              <a:lnSpc>
                <a:spcPct val="150000"/>
              </a:lnSpc>
              <a:spcBef>
                <a:spcPts val="0"/>
              </a:spcBef>
              <a:spcAft>
                <a:spcPts val="600"/>
              </a:spcAft>
              <a:buNone/>
              <a:defRPr/>
            </a:pPr>
            <a:r>
              <a:rPr lang="en-US" sz="3000" dirty="0">
                <a:latin typeface="Arial Narrow" panose="020B0606020202030204" pitchFamily="34" charset="0"/>
              </a:rPr>
              <a:t>	</a:t>
            </a:r>
            <a:endParaRPr lang="en-IN" sz="3000" dirty="0">
              <a:latin typeface="Arial Narrow" panose="020B0606020202030204" pitchFamily="34" charset="0"/>
            </a:endParaRPr>
          </a:p>
        </p:txBody>
      </p:sp>
    </p:spTree>
    <p:extLst>
      <p:ext uri="{BB962C8B-B14F-4D97-AF65-F5344CB8AC3E}">
        <p14:creationId xmlns:p14="http://schemas.microsoft.com/office/powerpoint/2010/main" xmlns="" val="195761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E6DD72-F8E7-43E7-89B1-1FEFBCB58CB0}"/>
              </a:ext>
            </a:extLst>
          </p:cNvPr>
          <p:cNvSpPr>
            <a:spLocks noGrp="1"/>
          </p:cNvSpPr>
          <p:nvPr>
            <p:ph idx="1"/>
          </p:nvPr>
        </p:nvSpPr>
        <p:spPr/>
        <p:txBody>
          <a:bodyPr>
            <a:normAutofit/>
          </a:bodyPr>
          <a:lstStyle/>
          <a:p>
            <a:pPr marL="0" indent="0">
              <a:buNone/>
            </a:pPr>
            <a:endParaRPr lang="en-US" sz="4800" dirty="0"/>
          </a:p>
          <a:p>
            <a:pPr marL="0" indent="0">
              <a:buNone/>
            </a:pPr>
            <a:endParaRPr lang="en-US" sz="4800"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8875601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95</Words>
  <Application>Microsoft Office PowerPoint</Application>
  <PresentationFormat>Custom</PresentationFormat>
  <Paragraphs>55</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Equity</vt:lpstr>
      <vt:lpstr>PALATINE TONSIL</vt:lpstr>
      <vt:lpstr>Slide 2</vt:lpstr>
      <vt:lpstr>Slide 3</vt:lpstr>
      <vt:lpstr>Slide 4</vt:lpstr>
      <vt:lpstr>  </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Brightwin Xavier</dc:creator>
  <cp:lastModifiedBy>New</cp:lastModifiedBy>
  <cp:revision>75</cp:revision>
  <dcterms:created xsi:type="dcterms:W3CDTF">2022-01-19T08:46:39Z</dcterms:created>
  <dcterms:modified xsi:type="dcterms:W3CDTF">2022-01-25T10:51:10Z</dcterms:modified>
</cp:coreProperties>
</file>